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 snapToObjects="1">
      <p:cViewPr varScale="1">
        <p:scale>
          <a:sx n="60" d="100"/>
          <a:sy n="60" d="100"/>
        </p:scale>
        <p:origin x="800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tif>
</file>

<file path=ppt/media/image2.jpeg>
</file>

<file path=ppt/media/image3.png>
</file>

<file path=ppt/media/image4.png>
</file>

<file path=ppt/media/image5.png>
</file>

<file path=ppt/media/image6.png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blurRad="38100" dist="54428" dir="2700000" rotWithShape="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143070724_2880x2159.jpeg"/>
          <p:cNvSpPr>
            <a:spLocks noGrp="1"/>
          </p:cNvSpPr>
          <p:nvPr>
            <p:ph type="pic" idx="21"/>
          </p:nvPr>
        </p:nvSpPr>
        <p:spPr>
          <a:xfrm>
            <a:off x="-12700" y="-3924300"/>
            <a:ext cx="24384000" cy="182795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21"/>
          </p:nvPr>
        </p:nvSpPr>
        <p:spPr>
          <a:xfrm>
            <a:off x="1473200" y="-2692400"/>
            <a:ext cx="21437602" cy="1607075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143070716_1012x1350.jpeg"/>
          <p:cNvSpPr>
            <a:spLocks noGrp="1"/>
          </p:cNvSpPr>
          <p:nvPr>
            <p:ph type="pic" idx="21"/>
          </p:nvPr>
        </p:nvSpPr>
        <p:spPr>
          <a:xfrm>
            <a:off x="12925240" y="918941"/>
            <a:ext cx="11599695" cy="154738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143070716_1012x1350.jpeg"/>
          <p:cNvSpPr>
            <a:spLocks noGrp="1"/>
          </p:cNvSpPr>
          <p:nvPr>
            <p:ph type="pic" sz="half" idx="21"/>
          </p:nvPr>
        </p:nvSpPr>
        <p:spPr>
          <a:xfrm>
            <a:off x="13169900" y="2376299"/>
            <a:ext cx="9522179" cy="1270258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143070718_1000x750.jpeg"/>
          <p:cNvSpPr>
            <a:spLocks noGrp="1"/>
          </p:cNvSpPr>
          <p:nvPr>
            <p:ph type="pic" sz="quarter" idx="21"/>
          </p:nvPr>
        </p:nvSpPr>
        <p:spPr>
          <a:xfrm>
            <a:off x="15225183" y="6694487"/>
            <a:ext cx="8551334" cy="6413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143070724_2880x2159.jpeg"/>
          <p:cNvSpPr>
            <a:spLocks noGrp="1"/>
          </p:cNvSpPr>
          <p:nvPr>
            <p:ph type="pic" sz="quarter" idx="22"/>
          </p:nvPr>
        </p:nvSpPr>
        <p:spPr>
          <a:xfrm>
            <a:off x="15773400" y="914400"/>
            <a:ext cx="7476848" cy="56050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143070716_1012x1350.jpeg"/>
          <p:cNvSpPr>
            <a:spLocks noGrp="1"/>
          </p:cNvSpPr>
          <p:nvPr>
            <p:ph type="pic" idx="23"/>
          </p:nvPr>
        </p:nvSpPr>
        <p:spPr>
          <a:xfrm>
            <a:off x="1077599" y="355600"/>
            <a:ext cx="14423165" cy="1924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724221" y="13122415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721936" y="13122415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sz="1800" b="1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RTS Kernel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P0 with Exceptions</a:t>
            </a:r>
            <a:endParaRPr dirty="0"/>
          </a:p>
        </p:txBody>
      </p:sp>
      <p:sp>
        <p:nvSpPr>
          <p:cNvPr id="120" name="Slides and Demo Prepared by…"/>
          <p:cNvSpPr txBox="1">
            <a:spLocks noGrp="1"/>
          </p:cNvSpPr>
          <p:nvPr>
            <p:ph type="subTitle" sz="half" idx="1"/>
          </p:nvPr>
        </p:nvSpPr>
        <p:spPr>
          <a:xfrm>
            <a:off x="1473200" y="6845300"/>
            <a:ext cx="21437600" cy="5818730"/>
          </a:xfrm>
          <a:prstGeom prst="rect">
            <a:avLst/>
          </a:prstGeom>
        </p:spPr>
        <p:txBody>
          <a:bodyPr/>
          <a:lstStyle/>
          <a:p>
            <a:pPr algn="r"/>
            <a:endParaRPr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endParaRPr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Slides and Demo Prepared by</a:t>
            </a: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dirty="0" err="1"/>
              <a:t>Fanping</a:t>
            </a:r>
            <a:r>
              <a:rPr lang="en-US" dirty="0"/>
              <a:t> Jiang</a:t>
            </a:r>
            <a:r>
              <a:rPr dirty="0"/>
              <a:t>, </a:t>
            </a:r>
            <a:r>
              <a:rPr lang="en-US" dirty="0" err="1"/>
              <a:t>Meijing</a:t>
            </a:r>
            <a:r>
              <a:rPr lang="en-US" dirty="0"/>
              <a:t> Li</a:t>
            </a:r>
            <a:r>
              <a:rPr dirty="0"/>
              <a:t>, Kevin Zhou</a:t>
            </a: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Instructor: Dr. Emil </a:t>
            </a:r>
            <a:r>
              <a:rPr dirty="0" err="1"/>
              <a:t>Sekerinski</a:t>
            </a:r>
            <a:endParaRPr dirty="0"/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Course: Computer Science 4TB3</a:t>
            </a: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Dept. of Computing and Software, McMaster University</a:t>
            </a: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April, 202</a:t>
            </a:r>
            <a:r>
              <a:rPr lang="en-US" dirty="0"/>
              <a:t>2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https://gitlab.cas.mcmaster.ca/cs4tb3-winter21/group-12/-/wikis"/>
          <p:cNvSpPr txBox="1">
            <a:spLocks noGrp="1"/>
          </p:cNvSpPr>
          <p:nvPr>
            <p:ph type="body" idx="22"/>
          </p:nvPr>
        </p:nvSpPr>
        <p:spPr>
          <a:xfrm>
            <a:off x="2387600" y="6048723"/>
            <a:ext cx="19621500" cy="872034"/>
          </a:xfrm>
          <a:prstGeom prst="rect">
            <a:avLst/>
          </a:prstGeom>
          <a:blipFill>
            <a:blip r:embed="rId2"/>
          </a:blipFill>
        </p:spPr>
        <p:txBody>
          <a:bodyPr/>
          <a:lstStyle>
            <a:lvl1pPr>
              <a:defRPr>
                <a:effectLst>
                  <a:outerShdw blurRad="50800" dist="38100" dir="5400000" rotWithShape="0">
                    <a:srgbClr val="000000"/>
                  </a:outerShdw>
                </a:effectLst>
              </a:defRPr>
            </a:lvl1pPr>
          </a:lstStyle>
          <a:p>
            <a:r>
              <a:rPr lang="en-CA" dirty="0"/>
              <a:t>https://</a:t>
            </a:r>
            <a:r>
              <a:rPr lang="en-CA" dirty="0" err="1"/>
              <a:t>gitlab.cas.mcmaster.ca</a:t>
            </a:r>
            <a:r>
              <a:rPr lang="en-CA" dirty="0"/>
              <a:t>/cs4tb3-winter22/group-12</a:t>
            </a:r>
            <a:endParaRPr dirty="0"/>
          </a:p>
        </p:txBody>
      </p:sp>
      <p:sp>
        <p:nvSpPr>
          <p:cNvPr id="149" name="Wesley Guo, Shawn Li, Kevin Zhou"/>
          <p:cNvSpPr txBox="1"/>
          <p:nvPr/>
        </p:nvSpPr>
        <p:spPr>
          <a:xfrm>
            <a:off x="12987981" y="10429235"/>
            <a:ext cx="9722278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45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  <a:p>
            <a:pPr algn="r">
              <a:defRPr sz="45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CA" dirty="0" err="1"/>
              <a:t>Fanping</a:t>
            </a:r>
            <a:r>
              <a:rPr lang="en-CA" dirty="0"/>
              <a:t> Jiang, </a:t>
            </a:r>
            <a:r>
              <a:rPr lang="en-CA" dirty="0" err="1"/>
              <a:t>Meijing</a:t>
            </a:r>
            <a:r>
              <a:rPr lang="en-CA" dirty="0"/>
              <a:t> Li, Kevin Zhou</a:t>
            </a:r>
          </a:p>
        </p:txBody>
      </p:sp>
      <p:sp>
        <p:nvSpPr>
          <p:cNvPr id="150" name="Visit Us"/>
          <p:cNvSpPr txBox="1">
            <a:spLocks noGrp="1"/>
          </p:cNvSpPr>
          <p:nvPr>
            <p:ph type="title" idx="4294967295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/>
          <a:lstStyle>
            <a:lvl1pPr>
              <a:defRPr sz="8500"/>
            </a:lvl1pPr>
          </a:lstStyle>
          <a:p>
            <a:r>
              <a:t>Visit Us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About Jupyter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rPr lang="en-US" dirty="0"/>
              <a:t>Background</a:t>
            </a:r>
            <a:endParaRPr dirty="0"/>
          </a:p>
        </p:txBody>
      </p:sp>
      <p:sp>
        <p:nvSpPr>
          <p:cNvPr id="123" name="Web based interactive notebook…"/>
          <p:cNvSpPr txBox="1">
            <a:spLocks noGrp="1"/>
          </p:cNvSpPr>
          <p:nvPr>
            <p:ph type="body" idx="1"/>
          </p:nvPr>
        </p:nvSpPr>
        <p:spPr>
          <a:xfrm>
            <a:off x="2188023" y="4466511"/>
            <a:ext cx="10003977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lang="en-US" sz="6000" b="1" dirty="0"/>
              <a:t>Exceptions</a:t>
            </a:r>
          </a:p>
          <a:p>
            <a:pPr marL="571500" indent="-571500">
              <a:buSzPct val="75000"/>
              <a:buChar char="•"/>
              <a:defRPr sz="4500"/>
            </a:pPr>
            <a:endParaRPr lang="en-US" dirty="0"/>
          </a:p>
          <a:p>
            <a:pPr marL="571500" indent="-571500">
              <a:buSzPct val="75000"/>
              <a:buChar char="•"/>
              <a:defRPr sz="4500"/>
            </a:pPr>
            <a:r>
              <a:rPr lang="en-US" dirty="0"/>
              <a:t>Handle errors at runtime</a:t>
            </a:r>
            <a:endParaRPr dirty="0"/>
          </a:p>
          <a:p>
            <a:pPr>
              <a:buSzPct val="75000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US" dirty="0"/>
              <a:t>Alter the flow of the program</a:t>
            </a:r>
            <a:endParaRPr dirty="0"/>
          </a:p>
          <a:p>
            <a:pPr>
              <a:buSzPct val="75000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CA" sz="4500" dirty="0">
                <a:effectLst/>
              </a:rPr>
              <a:t>A fundamental element of coding</a:t>
            </a:r>
            <a:endParaRPr dirty="0"/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5E4E92F7-0EFD-3247-8E4F-B8E434AD3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8600" y="1063141"/>
            <a:ext cx="7467600" cy="26924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Web based interactive notebook…">
            <a:extLst>
              <a:ext uri="{FF2B5EF4-FFF2-40B4-BE49-F238E27FC236}">
                <a16:creationId xmlns:a16="http://schemas.microsoft.com/office/drawing/2014/main" id="{382A062A-2FBA-484D-BAA2-F5AEFC8E4DA4}"/>
              </a:ext>
            </a:extLst>
          </p:cNvPr>
          <p:cNvSpPr txBox="1">
            <a:spLocks/>
          </p:cNvSpPr>
          <p:nvPr/>
        </p:nvSpPr>
        <p:spPr>
          <a:xfrm>
            <a:off x="12192000" y="4437453"/>
            <a:ext cx="10003977" cy="8060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US" sz="6000" b="1" dirty="0"/>
              <a:t>P0</a:t>
            </a: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US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US" sz="4500" dirty="0"/>
              <a:t>Python based Compiler</a:t>
            </a:r>
          </a:p>
          <a:p>
            <a:pPr hangingPunct="1">
              <a:buSzPct val="75000"/>
              <a:defRPr sz="4500"/>
            </a:pPr>
            <a:endParaRPr lang="en-US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US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US" sz="4500" dirty="0"/>
              <a:t>Generates </a:t>
            </a:r>
            <a:r>
              <a:rPr lang="en-US" sz="4500" dirty="0" err="1"/>
              <a:t>WebAssembly</a:t>
            </a:r>
            <a:r>
              <a:rPr lang="en-US" sz="4500" dirty="0"/>
              <a:t> and MIPS</a:t>
            </a:r>
          </a:p>
          <a:p>
            <a:pPr hangingPunct="1">
              <a:buSzPct val="75000"/>
              <a:defRPr sz="4500"/>
            </a:pPr>
            <a:endParaRPr lang="en-US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US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US" sz="4500" i="1" dirty="0"/>
              <a:t>Missing exception handler while generating </a:t>
            </a:r>
            <a:r>
              <a:rPr lang="en-US" sz="4500" i="1" dirty="0" err="1"/>
              <a:t>WebAssembly</a:t>
            </a:r>
            <a:r>
              <a:rPr lang="en-US" sz="4500" i="1" dirty="0"/>
              <a:t> code!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1" animBg="1" advAuto="0"/>
      <p:bldP spid="8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What is PRTS?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rPr lang="en-US" dirty="0"/>
              <a:t>Adding Exceptions to P0</a:t>
            </a:r>
            <a:endParaRPr dirty="0"/>
          </a:p>
        </p:txBody>
      </p:sp>
      <p:sp>
        <p:nvSpPr>
          <p:cNvPr id="127" name="A Jupyter Kernel for P0 Language…"/>
          <p:cNvSpPr txBox="1">
            <a:spLocks noGrp="1"/>
          </p:cNvSpPr>
          <p:nvPr>
            <p:ph type="body" idx="1"/>
          </p:nvPr>
        </p:nvSpPr>
        <p:spPr>
          <a:xfrm>
            <a:off x="2188024" y="4466511"/>
            <a:ext cx="5999046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lang="en-CA" b="1" i="1" dirty="0"/>
              <a:t>try-catch</a:t>
            </a:r>
            <a:r>
              <a:rPr lang="en-CA" dirty="0"/>
              <a:t> Block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>
              <a:buSzPct val="75000"/>
              <a:defRPr sz="4500"/>
            </a:pPr>
            <a:r>
              <a:rPr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3F61A0-EA6A-E64B-A19F-CB5699DAF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846" y="6004146"/>
            <a:ext cx="3927775" cy="3884133"/>
          </a:xfrm>
          <a:prstGeom prst="rect">
            <a:avLst/>
          </a:prstGeom>
        </p:spPr>
      </p:pic>
      <p:sp>
        <p:nvSpPr>
          <p:cNvPr id="6" name="A Jupyter Kernel for P0 Language…">
            <a:extLst>
              <a:ext uri="{FF2B5EF4-FFF2-40B4-BE49-F238E27FC236}">
                <a16:creationId xmlns:a16="http://schemas.microsoft.com/office/drawing/2014/main" id="{F22B4CD2-26F2-F745-91C1-3345B2AC649D}"/>
              </a:ext>
            </a:extLst>
          </p:cNvPr>
          <p:cNvSpPr txBox="1">
            <a:spLocks/>
          </p:cNvSpPr>
          <p:nvPr/>
        </p:nvSpPr>
        <p:spPr>
          <a:xfrm>
            <a:off x="12192000" y="4467348"/>
            <a:ext cx="5999046" cy="8060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CA" sz="4500" b="1" i="1" dirty="0"/>
              <a:t>throw</a:t>
            </a:r>
            <a:r>
              <a:rPr lang="en-CA" sz="4500" dirty="0"/>
              <a:t> Clause</a:t>
            </a:r>
            <a:endParaRPr lang="en-CA" sz="45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hangingPunct="1">
              <a:buSzPct val="75000"/>
              <a:defRPr sz="4500"/>
            </a:pPr>
            <a:r>
              <a:rPr lang="en-CA" sz="4500" dirty="0"/>
              <a:t> </a:t>
            </a:r>
          </a:p>
        </p:txBody>
      </p:sp>
      <p:sp>
        <p:nvSpPr>
          <p:cNvPr id="7" name="A Jupyter Kernel for P0 Language…">
            <a:extLst>
              <a:ext uri="{FF2B5EF4-FFF2-40B4-BE49-F238E27FC236}">
                <a16:creationId xmlns:a16="http://schemas.microsoft.com/office/drawing/2014/main" id="{BE8C2A53-7E13-5F4D-AF10-0C1AE4941271}"/>
              </a:ext>
            </a:extLst>
          </p:cNvPr>
          <p:cNvSpPr txBox="1">
            <a:spLocks/>
          </p:cNvSpPr>
          <p:nvPr/>
        </p:nvSpPr>
        <p:spPr>
          <a:xfrm>
            <a:off x="15615760" y="4466511"/>
            <a:ext cx="5999046" cy="8060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t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hangingPunct="1">
              <a:buSzPct val="75000"/>
              <a:defRPr sz="4500"/>
            </a:pPr>
            <a:r>
              <a:rPr lang="en-CA" sz="45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CE451A-A599-684F-8EBB-CA5432D0FC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6823" y="6430187"/>
            <a:ext cx="4222328" cy="8556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1" animBg="1" advAuto="0"/>
      <p:bldP spid="6" grpId="0" animBg="1" advAuto="0"/>
      <p:bldP spid="7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What is PRTS?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rPr lang="en-US" dirty="0"/>
              <a:t>Types of Exceptions</a:t>
            </a:r>
            <a:endParaRPr dirty="0"/>
          </a:p>
        </p:txBody>
      </p:sp>
      <p:sp>
        <p:nvSpPr>
          <p:cNvPr id="127" name="A Jupyter Kernel for P0 Language…"/>
          <p:cNvSpPr txBox="1">
            <a:spLocks noGrp="1"/>
          </p:cNvSpPr>
          <p:nvPr>
            <p:ph type="body" idx="1"/>
          </p:nvPr>
        </p:nvSpPr>
        <p:spPr>
          <a:xfrm>
            <a:off x="1473200" y="3615906"/>
            <a:ext cx="18013837" cy="9079367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lang="en-US" b="1" i="1" dirty="0"/>
              <a:t>Pre-Defined </a:t>
            </a:r>
            <a:r>
              <a:rPr lang="en-US" b="1" dirty="0"/>
              <a:t>Exceptions:</a:t>
            </a:r>
            <a:endParaRPr lang="en-US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lvl="3" indent="-571500">
              <a:buSzPct val="75000"/>
              <a:buChar char="•"/>
              <a:defRPr sz="4500"/>
            </a:pPr>
            <a:endParaRPr lang="en-CA" b="1" dirty="0"/>
          </a:p>
          <a:p>
            <a:pPr marL="685800" lvl="3" indent="-68580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  <a:defRPr sz="4500"/>
            </a:pPr>
            <a:r>
              <a:rPr lang="en-CA" b="1" dirty="0" err="1"/>
              <a:t>ZeroDivisionError</a:t>
            </a:r>
            <a:r>
              <a:rPr lang="en-CA" dirty="0"/>
              <a:t>: Division by 0 </a:t>
            </a:r>
          </a:p>
          <a:p>
            <a:pPr marL="685800" indent="-68580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  <a:defRPr sz="4500"/>
            </a:pPr>
            <a:r>
              <a:rPr lang="en-CA" b="1" dirty="0" err="1"/>
              <a:t>IndexError</a:t>
            </a:r>
            <a:r>
              <a:rPr lang="en-CA" dirty="0"/>
              <a:t>: Indexing exceeding the range </a:t>
            </a:r>
          </a:p>
          <a:p>
            <a:pPr marL="685800" indent="-68580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  <a:defRPr sz="4500"/>
            </a:pPr>
            <a:r>
              <a:rPr lang="en-CA" b="1" dirty="0" err="1"/>
              <a:t>TypeError</a:t>
            </a:r>
            <a:r>
              <a:rPr lang="en-CA" dirty="0"/>
              <a:t>: Operator is applied to an operand of inappropriate type</a:t>
            </a:r>
          </a:p>
          <a:p>
            <a:pPr marL="685800" indent="-68580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  <a:defRPr sz="4500"/>
            </a:pPr>
            <a:r>
              <a:rPr lang="en-CA" b="1" dirty="0" err="1"/>
              <a:t>NameError</a:t>
            </a:r>
            <a:r>
              <a:rPr lang="en-CA" dirty="0"/>
              <a:t>: Variable name is not defined </a:t>
            </a:r>
          </a:p>
          <a:p>
            <a:pPr marL="685800" indent="-68580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  <a:defRPr sz="4500"/>
            </a:pPr>
            <a:r>
              <a:rPr lang="en-CA" b="1" dirty="0" err="1"/>
              <a:t>SyntaxError</a:t>
            </a:r>
            <a:r>
              <a:rPr lang="en-CA" dirty="0"/>
              <a:t>: Syntax of the expression is not correct </a:t>
            </a:r>
          </a:p>
          <a:p>
            <a:pPr>
              <a:buSzPct val="75000"/>
              <a:defRPr sz="4500"/>
            </a:pPr>
            <a:r>
              <a:rPr lang="en-CA" dirty="0"/>
              <a:t>	...</a:t>
            </a:r>
          </a:p>
          <a:p>
            <a:pPr>
              <a:buSzPct val="75000"/>
              <a:defRPr sz="4500"/>
            </a:pPr>
            <a:endParaRPr lang="en-CA" dirty="0"/>
          </a:p>
          <a:p>
            <a:pPr marL="685800" indent="-685800">
              <a:buSzPct val="100000"/>
              <a:buFont typeface="Arial" panose="020B0604020202020204" pitchFamily="34" charset="0"/>
              <a:buChar char="•"/>
              <a:defRPr sz="4500"/>
            </a:pPr>
            <a:r>
              <a:rPr lang="en-CA" b="1" i="1" dirty="0"/>
              <a:t>Customized</a:t>
            </a:r>
            <a:r>
              <a:rPr lang="en-CA" dirty="0"/>
              <a:t> </a:t>
            </a:r>
            <a:r>
              <a:rPr lang="en-CA" b="1" dirty="0"/>
              <a:t>Exceptions</a:t>
            </a:r>
            <a:r>
              <a:rPr lang="en-US" b="1" dirty="0"/>
              <a:t>: </a:t>
            </a:r>
            <a:r>
              <a:rPr lang="en-CA" dirty="0"/>
              <a:t>Exception thrown by the users</a:t>
            </a:r>
            <a:endParaRPr lang="en-US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buSzPct val="75000"/>
              <a:defRPr sz="4500"/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300504093"/>
      </p:ext>
    </p:extLst>
  </p:cSld>
  <p:clrMapOvr>
    <a:masterClrMapping/>
  </p:clrMapOvr>
  <p:transition spd="slow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hallenges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t>Challenges</a:t>
            </a:r>
          </a:p>
        </p:txBody>
      </p:sp>
      <p:sp>
        <p:nvSpPr>
          <p:cNvPr id="131" name="**TODO: Challenges that met during the making of the kernel**…"/>
          <p:cNvSpPr txBox="1">
            <a:spLocks noGrp="1"/>
          </p:cNvSpPr>
          <p:nvPr>
            <p:ph type="body" idx="1"/>
          </p:nvPr>
        </p:nvSpPr>
        <p:spPr>
          <a:xfrm>
            <a:off x="2188023" y="4466511"/>
            <a:ext cx="20007955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dirty="0"/>
              <a:t>**TODO: Challenges that met during the </a:t>
            </a:r>
            <a:r>
              <a:rPr lang="en-US" dirty="0"/>
              <a:t>project</a:t>
            </a:r>
            <a:r>
              <a:rPr dirty="0"/>
              <a:t>**</a:t>
            </a: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CA" dirty="0"/>
              <a:t>**TODO: Challenges that met during the project**</a:t>
            </a: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CA" dirty="0"/>
              <a:t>**TODO: Challenges that met during the project**</a:t>
            </a: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dirty="0"/>
              <a:t>*</a:t>
            </a:r>
            <a:r>
              <a:rPr lang="en-CA" dirty="0"/>
              <a:t>*TODO: Challenges that met during the project**</a:t>
            </a:r>
          </a:p>
        </p:txBody>
      </p:sp>
      <p:pic>
        <p:nvPicPr>
          <p:cNvPr id="13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1669" y="655310"/>
            <a:ext cx="2829579" cy="28295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1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Demo"/>
          <p:cNvSpPr txBox="1"/>
          <p:nvPr/>
        </p:nvSpPr>
        <p:spPr>
          <a:xfrm>
            <a:off x="10748010" y="6223000"/>
            <a:ext cx="2887981" cy="127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Demo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ocumentation &amp; Comments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t>Documentation &amp; Comments</a:t>
            </a:r>
          </a:p>
        </p:txBody>
      </p:sp>
      <p:sp>
        <p:nvSpPr>
          <p:cNvPr id="137" name="Project description with implementation in details…"/>
          <p:cNvSpPr txBox="1">
            <a:spLocks noGrp="1"/>
          </p:cNvSpPr>
          <p:nvPr>
            <p:ph type="body" idx="1"/>
          </p:nvPr>
        </p:nvSpPr>
        <p:spPr>
          <a:xfrm>
            <a:off x="2188023" y="4466511"/>
            <a:ext cx="20007955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t>Project description with implementation in details</a:t>
            </a:r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r>
              <a:t>Comments around each functions / classes</a:t>
            </a:r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r>
              <a:t>Bibliography</a:t>
            </a:r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r>
              <a:t>**TODO**</a:t>
            </a:r>
          </a:p>
        </p:txBody>
      </p:sp>
      <p:pic>
        <p:nvPicPr>
          <p:cNvPr id="13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8678" y="683804"/>
            <a:ext cx="2772593" cy="2772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blinds dir="vert"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1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sting"/>
          <p:cNvSpPr txBox="1">
            <a:spLocks noGrp="1"/>
          </p:cNvSpPr>
          <p:nvPr>
            <p:ph type="title"/>
          </p:nvPr>
        </p:nvSpPr>
        <p:spPr>
          <a:xfrm>
            <a:off x="3163383" y="355600"/>
            <a:ext cx="20007954" cy="3429001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rPr dirty="0"/>
              <a:t>Testing</a:t>
            </a:r>
          </a:p>
        </p:txBody>
      </p:sp>
      <p:sp>
        <p:nvSpPr>
          <p:cNvPr id="141" name="Testable artifacts are provided (under the project repo)…"/>
          <p:cNvSpPr txBox="1">
            <a:spLocks noGrp="1"/>
          </p:cNvSpPr>
          <p:nvPr>
            <p:ph type="body" idx="1"/>
          </p:nvPr>
        </p:nvSpPr>
        <p:spPr>
          <a:xfrm>
            <a:off x="2188023" y="4466511"/>
            <a:ext cx="20007955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dirty="0"/>
              <a:t>Testable artifacts are provided (under the project repo)</a:t>
            </a: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dirty="0"/>
              <a:t>Simply </a:t>
            </a:r>
            <a:r>
              <a:rPr lang="en-US" dirty="0"/>
              <a:t>clone the repo and push all the notebooks on </a:t>
            </a:r>
            <a:r>
              <a:rPr lang="en-US" b="1" dirty="0" err="1"/>
              <a:t>JupyterHub</a:t>
            </a:r>
            <a:endParaRPr b="1"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US" dirty="0"/>
              <a:t>Test cases are provided in a single notebook</a:t>
            </a:r>
            <a:r>
              <a:rPr dirty="0"/>
              <a:t> </a:t>
            </a: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lang="en-US"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8101" y="587384"/>
            <a:ext cx="2965432" cy="29654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tatistics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rPr lang="en-CA" dirty="0"/>
              <a:t>Resources</a:t>
            </a:r>
            <a:endParaRPr dirty="0"/>
          </a:p>
        </p:txBody>
      </p:sp>
      <p:sp>
        <p:nvSpPr>
          <p:cNvPr id="145" name="a cross-platform game engine developed by Unity Technologies…"/>
          <p:cNvSpPr txBox="1">
            <a:spLocks noGrp="1"/>
          </p:cNvSpPr>
          <p:nvPr>
            <p:ph type="body" idx="1"/>
          </p:nvPr>
        </p:nvSpPr>
        <p:spPr>
          <a:xfrm>
            <a:off x="2188023" y="4466511"/>
            <a:ext cx="20007955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lang="en-CA" dirty="0" err="1"/>
              <a:t>WebAssembly</a:t>
            </a:r>
            <a:r>
              <a:rPr lang="en-CA" dirty="0"/>
              <a:t>/exception-handling (</a:t>
            </a:r>
            <a:r>
              <a:rPr lang="en-CA" dirty="0" err="1"/>
              <a:t>Github</a:t>
            </a:r>
            <a:r>
              <a:rPr lang="en-CA"/>
              <a:t> repo)</a:t>
            </a:r>
            <a:endParaRPr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lang="en-US"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r>
              <a:rPr lang="en-CA" dirty="0"/>
              <a:t>Anaconda (for deploying </a:t>
            </a:r>
            <a:r>
              <a:rPr lang="en-CA" dirty="0" err="1"/>
              <a:t>Jupyter</a:t>
            </a:r>
            <a:r>
              <a:rPr lang="en-CA" dirty="0"/>
              <a:t> to local machine)</a:t>
            </a: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lang="en-US"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CA" dirty="0"/>
              <a:t>The </a:t>
            </a:r>
            <a:r>
              <a:rPr lang="en-CA" dirty="0" err="1"/>
              <a:t>Jupyter</a:t>
            </a:r>
            <a:r>
              <a:rPr lang="en-CA" dirty="0"/>
              <a:t> Notebook - Official Documentation of </a:t>
            </a:r>
            <a:r>
              <a:rPr lang="en-CA" dirty="0" err="1"/>
              <a:t>Jupyter</a:t>
            </a:r>
            <a:r>
              <a:rPr lang="en-CA" dirty="0"/>
              <a:t> Notebook</a:t>
            </a: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lang="en-US"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US" dirty="0"/>
              <a:t>P0 Source Code</a:t>
            </a:r>
            <a:endParaRPr dirty="0"/>
          </a:p>
        </p:txBody>
      </p:sp>
      <p:pic>
        <p:nvPicPr>
          <p:cNvPr id="1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2267" y="609681"/>
            <a:ext cx="2920838" cy="29208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="" xmlns:m="http://schemas.openxmlformats.org/officeDocument/2006/math" xmlns:a14="http://schemas.microsoft.com/office/drawing/2010/main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1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282</Words>
  <Application>Microsoft Macintosh PowerPoint</Application>
  <PresentationFormat>Custom</PresentationFormat>
  <Paragraphs>109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American Typewriter</vt:lpstr>
      <vt:lpstr>Arial</vt:lpstr>
      <vt:lpstr>Helvetica Neue</vt:lpstr>
      <vt:lpstr>Helvetica Neue Light</vt:lpstr>
      <vt:lpstr>Industrial</vt:lpstr>
      <vt:lpstr>P0 with Exceptions</vt:lpstr>
      <vt:lpstr>Background</vt:lpstr>
      <vt:lpstr>Adding Exceptions to P0</vt:lpstr>
      <vt:lpstr>Types of Exceptions</vt:lpstr>
      <vt:lpstr>Challenges</vt:lpstr>
      <vt:lpstr>PowerPoint Presentation</vt:lpstr>
      <vt:lpstr>Documentation &amp; Comments</vt:lpstr>
      <vt:lpstr>Testing</vt:lpstr>
      <vt:lpstr>Resources</vt:lpstr>
      <vt:lpstr>Visit 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P0 with Exceptions</dc:title>
  <cp:lastModifiedBy>H. Zhou</cp:lastModifiedBy>
  <cp:revision>8</cp:revision>
  <cp:lastPrinted>2022-04-09T04:55:35Z</cp:lastPrinted>
  <dcterms:modified xsi:type="dcterms:W3CDTF">2022-04-09T06:08:55Z</dcterms:modified>
</cp:coreProperties>
</file>